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0" r:id="rId4"/>
    <p:sldId id="261" r:id="rId5"/>
    <p:sldId id="262" r:id="rId6"/>
    <p:sldId id="263" r:id="rId7"/>
    <p:sldId id="264" r:id="rId8"/>
    <p:sldId id="266" r:id="rId9"/>
    <p:sldId id="268" r:id="rId10"/>
    <p:sldId id="267" r:id="rId11"/>
    <p:sldId id="269" r:id="rId12"/>
    <p:sldId id="270" r:id="rId13"/>
    <p:sldId id="272" r:id="rId14"/>
    <p:sldId id="273" r:id="rId15"/>
    <p:sldId id="274"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140069-1C58-4A01-9F79-0DBC782CE81C}" v="19" dt="2022-05-24T18:08:36.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B8158-1966-4EAB-9896-E5481CF06890}" type="datetimeFigureOut">
              <a:rPr lang="lt-LT" smtClean="0"/>
              <a:t>2022-05-24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392996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5B8158-1966-4EAB-9896-E5481CF06890}" type="datetimeFigureOut">
              <a:rPr lang="lt-LT" smtClean="0"/>
              <a:t>2022-05-24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283852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5B8158-1966-4EAB-9896-E5481CF06890}" type="datetimeFigureOut">
              <a:rPr lang="lt-LT" smtClean="0"/>
              <a:t>2022-05-24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1537431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5B8158-1966-4EAB-9896-E5481CF06890}" type="datetimeFigureOut">
              <a:rPr lang="lt-LT" smtClean="0"/>
              <a:t>2022-05-24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ADE8F00-648E-471B-82E2-504943613658}" type="slidenum">
              <a:rPr lang="lt-LT" smtClean="0"/>
              <a:t>‹#›</a:t>
            </a:fld>
            <a:endParaRPr lang="lt-LT"/>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455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5B8158-1966-4EAB-9896-E5481CF06890}" type="datetimeFigureOut">
              <a:rPr lang="lt-LT" smtClean="0"/>
              <a:t>2022-05-24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4211552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5B8158-1966-4EAB-9896-E5481CF06890}" type="datetimeFigureOut">
              <a:rPr lang="lt-LT" smtClean="0"/>
              <a:t>2022-05-24</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2883299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5B8158-1966-4EAB-9896-E5481CF06890}" type="datetimeFigureOut">
              <a:rPr lang="lt-LT" smtClean="0"/>
              <a:t>2022-05-24</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4093133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B8158-1966-4EAB-9896-E5481CF06890}" type="datetimeFigureOut">
              <a:rPr lang="lt-LT" smtClean="0"/>
              <a:t>2022-05-24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3115055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B8158-1966-4EAB-9896-E5481CF06890}" type="datetimeFigureOut">
              <a:rPr lang="lt-LT" smtClean="0"/>
              <a:t>2022-05-24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2328492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B8158-1966-4EAB-9896-E5481CF06890}" type="datetimeFigureOut">
              <a:rPr lang="lt-LT" smtClean="0"/>
              <a:t>2022-05-24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53941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B8158-1966-4EAB-9896-E5481CF06890}" type="datetimeFigureOut">
              <a:rPr lang="lt-LT" smtClean="0"/>
              <a:t>2022-05-24</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83746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B8158-1966-4EAB-9896-E5481CF06890}" type="datetimeFigureOut">
              <a:rPr lang="lt-LT" smtClean="0"/>
              <a:t>2022-05-24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897336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B8158-1966-4EAB-9896-E5481CF06890}" type="datetimeFigureOut">
              <a:rPr lang="lt-LT" smtClean="0"/>
              <a:t>2022-05-24</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1898533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B8158-1966-4EAB-9896-E5481CF06890}" type="datetimeFigureOut">
              <a:rPr lang="lt-LT" smtClean="0"/>
              <a:t>2022-05-24</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261890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B8158-1966-4EAB-9896-E5481CF06890}" type="datetimeFigureOut">
              <a:rPr lang="lt-LT" smtClean="0"/>
              <a:t>2022-05-24</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256245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B8158-1966-4EAB-9896-E5481CF06890}" type="datetimeFigureOut">
              <a:rPr lang="lt-LT" smtClean="0"/>
              <a:t>2022-05-24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44833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B8158-1966-4EAB-9896-E5481CF06890}" type="datetimeFigureOut">
              <a:rPr lang="lt-LT" smtClean="0"/>
              <a:t>2022-05-24</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9ADE8F00-648E-471B-82E2-504943613658}" type="slidenum">
              <a:rPr lang="lt-LT" smtClean="0"/>
              <a:t>‹#›</a:t>
            </a:fld>
            <a:endParaRPr lang="lt-LT"/>
          </a:p>
        </p:txBody>
      </p:sp>
    </p:spTree>
    <p:extLst>
      <p:ext uri="{BB962C8B-B14F-4D97-AF65-F5344CB8AC3E}">
        <p14:creationId xmlns:p14="http://schemas.microsoft.com/office/powerpoint/2010/main" val="70662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5B8158-1966-4EAB-9896-E5481CF06890}" type="datetimeFigureOut">
              <a:rPr lang="lt-LT" smtClean="0"/>
              <a:t>2022-05-24</a:t>
            </a:fld>
            <a:endParaRPr lang="lt-LT"/>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lt-LT"/>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ADE8F00-648E-471B-82E2-504943613658}" type="slidenum">
              <a:rPr lang="lt-LT" smtClean="0"/>
              <a:t>‹#›</a:t>
            </a:fld>
            <a:endParaRPr lang="lt-LT"/>
          </a:p>
        </p:txBody>
      </p:sp>
    </p:spTree>
    <p:extLst>
      <p:ext uri="{BB962C8B-B14F-4D97-AF65-F5344CB8AC3E}">
        <p14:creationId xmlns:p14="http://schemas.microsoft.com/office/powerpoint/2010/main" val="40211407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delfi.lt/" TargetMode="External"/><Relationship Id="rId2" Type="http://schemas.openxmlformats.org/officeDocument/2006/relationships/hyperlink" Target="https://lt.wikipedia.org/wiki/Pagrindinis_puslapi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784E-CEF9-C1F6-DBF2-FBD7F4BC7919}"/>
              </a:ext>
            </a:extLst>
          </p:cNvPr>
          <p:cNvSpPr>
            <a:spLocks noGrp="1"/>
          </p:cNvSpPr>
          <p:nvPr>
            <p:ph type="ctrTitle"/>
          </p:nvPr>
        </p:nvSpPr>
        <p:spPr>
          <a:xfrm>
            <a:off x="1664680" y="1698819"/>
            <a:ext cx="8637073" cy="4487377"/>
          </a:xfrm>
        </p:spPr>
        <p:txBody>
          <a:bodyPr>
            <a:normAutofit fontScale="90000"/>
          </a:bodyPr>
          <a:lstStyle/>
          <a:p>
            <a:pPr algn="ctr">
              <a:lnSpc>
                <a:spcPct val="150000"/>
              </a:lnSpc>
            </a:pPr>
            <a:r>
              <a:rPr lang="lt-LT" sz="2800" dirty="0"/>
              <a:t>Vilniaus Užupio gimnazija </a:t>
            </a:r>
            <a:br>
              <a:rPr lang="lt-LT" sz="2800" dirty="0"/>
            </a:br>
            <a:r>
              <a:rPr lang="lt-LT" sz="2800" dirty="0"/>
              <a:t>projektas „Epochų ratu. Lietuviai pasaulyje“</a:t>
            </a:r>
            <a:br>
              <a:rPr lang="lt-LT" sz="2800" dirty="0"/>
            </a:br>
            <a:r>
              <a:rPr lang="lt-LT" sz="2800" dirty="0"/>
              <a:t>„Lietuviai Europoje“</a:t>
            </a:r>
            <a:br>
              <a:rPr lang="lt-LT" sz="2800" dirty="0"/>
            </a:br>
            <a:r>
              <a:rPr lang="lt-LT" sz="2800" dirty="0"/>
              <a:t>2c klasė</a:t>
            </a:r>
            <a:br>
              <a:rPr lang="lt-LT" sz="2800" dirty="0"/>
            </a:br>
            <a:br>
              <a:rPr lang="lt-LT" dirty="0"/>
            </a:br>
            <a:endParaRPr lang="lt-LT" dirty="0"/>
          </a:p>
        </p:txBody>
      </p:sp>
      <p:sp>
        <p:nvSpPr>
          <p:cNvPr id="3" name="Subtitle 2">
            <a:extLst>
              <a:ext uri="{FF2B5EF4-FFF2-40B4-BE49-F238E27FC236}">
                <a16:creationId xmlns:a16="http://schemas.microsoft.com/office/drawing/2014/main" id="{07647A8B-490A-F947-E1F6-A6CC6251F0B0}"/>
              </a:ext>
            </a:extLst>
          </p:cNvPr>
          <p:cNvSpPr>
            <a:spLocks noGrp="1"/>
          </p:cNvSpPr>
          <p:nvPr>
            <p:ph type="subTitle" idx="1"/>
          </p:nvPr>
        </p:nvSpPr>
        <p:spPr>
          <a:xfrm>
            <a:off x="1772173" y="5145926"/>
            <a:ext cx="8422089" cy="1188264"/>
          </a:xfrm>
        </p:spPr>
        <p:txBody>
          <a:bodyPr>
            <a:normAutofit fontScale="92500" lnSpcReduction="10000"/>
          </a:bodyPr>
          <a:lstStyle/>
          <a:p>
            <a:pPr algn="l">
              <a:lnSpc>
                <a:spcPct val="100000"/>
              </a:lnSpc>
            </a:pPr>
            <a:r>
              <a:rPr lang="lt-LT" dirty="0"/>
              <a:t>Domantas Juodkazis </a:t>
            </a:r>
          </a:p>
          <a:p>
            <a:pPr algn="l">
              <a:lnSpc>
                <a:spcPct val="100000"/>
              </a:lnSpc>
            </a:pPr>
            <a:r>
              <a:rPr lang="lt-LT" dirty="0"/>
              <a:t>Adas Mikalauskas</a:t>
            </a:r>
            <a:endParaRPr lang="en-US" dirty="0"/>
          </a:p>
          <a:p>
            <a:pPr algn="l">
              <a:lnSpc>
                <a:spcPct val="100000"/>
              </a:lnSpc>
            </a:pPr>
            <a:r>
              <a:rPr lang="lt-LT" sz="2000" dirty="0"/>
              <a:t>                                                         Vilnius</a:t>
            </a:r>
            <a:r>
              <a:rPr lang="en-US" sz="2000" dirty="0"/>
              <a:t> 2022</a:t>
            </a:r>
            <a:endParaRPr lang="lt-LT" dirty="0"/>
          </a:p>
        </p:txBody>
      </p:sp>
    </p:spTree>
    <p:extLst>
      <p:ext uri="{BB962C8B-B14F-4D97-AF65-F5344CB8AC3E}">
        <p14:creationId xmlns:p14="http://schemas.microsoft.com/office/powerpoint/2010/main" val="928654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F4CF-79B0-99D8-AD7A-4B355327BF0D}"/>
              </a:ext>
            </a:extLst>
          </p:cNvPr>
          <p:cNvSpPr>
            <a:spLocks noGrp="1"/>
          </p:cNvSpPr>
          <p:nvPr>
            <p:ph type="title"/>
          </p:nvPr>
        </p:nvSpPr>
        <p:spPr/>
        <p:txBody>
          <a:bodyPr/>
          <a:lstStyle/>
          <a:p>
            <a:r>
              <a:rPr lang="lt-LT">
                <a:solidFill>
                  <a:schemeClr val="tx1"/>
                </a:solidFill>
              </a:rPr>
              <a:t>Foto </a:t>
            </a:r>
            <a:r>
              <a:rPr lang="lt-LT" err="1">
                <a:solidFill>
                  <a:schemeClr val="tx1"/>
                </a:solidFill>
              </a:rPr>
              <a:t>koli</a:t>
            </a:r>
            <a:r>
              <a:rPr lang="en-US">
                <a:solidFill>
                  <a:schemeClr val="tx1"/>
                </a:solidFill>
              </a:rPr>
              <a:t>a</a:t>
            </a:r>
            <a:r>
              <a:rPr lang="lt-LT" err="1">
                <a:solidFill>
                  <a:schemeClr val="tx1"/>
                </a:solidFill>
              </a:rPr>
              <a:t>žas</a:t>
            </a:r>
            <a:endParaRPr lang="lt-LT">
              <a:solidFill>
                <a:schemeClr val="tx1"/>
              </a:solidFill>
            </a:endParaRPr>
          </a:p>
        </p:txBody>
      </p:sp>
      <p:sp>
        <p:nvSpPr>
          <p:cNvPr id="4" name="Content Placeholder 3">
            <a:extLst>
              <a:ext uri="{FF2B5EF4-FFF2-40B4-BE49-F238E27FC236}">
                <a16:creationId xmlns:a16="http://schemas.microsoft.com/office/drawing/2014/main" id="{99610E19-1D9F-0AE7-C11F-953DEF3F2F9F}"/>
              </a:ext>
            </a:extLst>
          </p:cNvPr>
          <p:cNvSpPr>
            <a:spLocks noGrp="1"/>
          </p:cNvSpPr>
          <p:nvPr>
            <p:ph sz="half" idx="2"/>
          </p:nvPr>
        </p:nvSpPr>
        <p:spPr>
          <a:xfrm>
            <a:off x="5956183" y="1732449"/>
            <a:ext cx="5235873" cy="4218141"/>
          </a:xfrm>
        </p:spPr>
        <p:txBody>
          <a:bodyPr>
            <a:noAutofit/>
          </a:bodyPr>
          <a:lstStyle/>
          <a:p>
            <a:pPr marL="36900" indent="0">
              <a:buNone/>
            </a:pPr>
            <a:r>
              <a:rPr lang="lt-LT" sz="2400" b="0" i="0">
                <a:solidFill>
                  <a:schemeClr val="tx1"/>
                </a:solidFill>
                <a:latin typeface="+mj-lt"/>
              </a:rPr>
              <a:t>Dalia </a:t>
            </a:r>
            <a:r>
              <a:rPr lang="lt-LT" sz="2400" b="0" i="0" err="1">
                <a:solidFill>
                  <a:schemeClr val="tx1"/>
                </a:solidFill>
                <a:latin typeface="+mj-lt"/>
              </a:rPr>
              <a:t>Ibelhauptaitė</a:t>
            </a:r>
            <a:r>
              <a:rPr lang="lt-LT" sz="2400" b="0" i="0">
                <a:solidFill>
                  <a:schemeClr val="tx1"/>
                </a:solidFill>
                <a:latin typeface="+mj-lt"/>
              </a:rPr>
              <a:t> - gimusi Vilniuje 1967 m., režisiere tapo būdama vos 15 metų, įkūrė Jaunojo teatro trupę Lietuvoje. </a:t>
            </a:r>
            <a:r>
              <a:rPr lang="lt-LT" sz="2400" b="0" i="0">
                <a:solidFill>
                  <a:srgbClr val="DCDDDE"/>
                </a:solidFill>
                <a:effectLst/>
                <a:latin typeface="+mj-lt"/>
              </a:rPr>
              <a:t>Jaunojo teatro trupėje Dalia dirbo režisiere ir dramaturge iki tol kol 1985 m., ji tapo režisierės asistente Vilniaus valstybiniame teatre, o 1991 m. </a:t>
            </a:r>
            <a:r>
              <a:rPr lang="lt-LT" sz="2400" b="0" i="0" err="1">
                <a:solidFill>
                  <a:srgbClr val="DCDDDE"/>
                </a:solidFill>
                <a:effectLst/>
                <a:latin typeface="+mj-lt"/>
              </a:rPr>
              <a:t>Ibelhauptaitė</a:t>
            </a:r>
            <a:r>
              <a:rPr lang="lt-LT" sz="2400" b="0" i="0">
                <a:solidFill>
                  <a:srgbClr val="DCDDDE"/>
                </a:solidFill>
                <a:effectLst/>
                <a:latin typeface="+mj-lt"/>
              </a:rPr>
              <a:t> buvo pakviesta į Karališkąją nacionalinio teatro studiją Londone ir ten režisavo filmą „Teismas“, taip pat vedė seminarus apie rusų </a:t>
            </a:r>
            <a:r>
              <a:rPr lang="lt-LT" sz="2400" b="0" i="0" err="1">
                <a:solidFill>
                  <a:srgbClr val="DCDDDE"/>
                </a:solidFill>
                <a:effectLst/>
                <a:latin typeface="+mj-lt"/>
              </a:rPr>
              <a:t>klasikinias</a:t>
            </a:r>
            <a:r>
              <a:rPr lang="lt-LT" sz="2400" b="0" i="0">
                <a:solidFill>
                  <a:srgbClr val="DCDDDE"/>
                </a:solidFill>
                <a:effectLst/>
                <a:latin typeface="+mj-lt"/>
              </a:rPr>
              <a:t> pjeses.</a:t>
            </a:r>
            <a:endParaRPr lang="lt-LT" sz="2400">
              <a:latin typeface="+mj-lt"/>
            </a:endParaRPr>
          </a:p>
        </p:txBody>
      </p:sp>
      <p:pic>
        <p:nvPicPr>
          <p:cNvPr id="2050" name="Picture 2">
            <a:extLst>
              <a:ext uri="{FF2B5EF4-FFF2-40B4-BE49-F238E27FC236}">
                <a16:creationId xmlns:a16="http://schemas.microsoft.com/office/drawing/2014/main" id="{B2D20D47-3E33-259B-C3E9-8E1EF28F105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3795" y="1522900"/>
            <a:ext cx="3515490" cy="44384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ABCFC9-E172-727A-138D-139D1EE0A94B}"/>
              </a:ext>
            </a:extLst>
          </p:cNvPr>
          <p:cNvSpPr txBox="1"/>
          <p:nvPr/>
        </p:nvSpPr>
        <p:spPr>
          <a:xfrm>
            <a:off x="913795" y="6063734"/>
            <a:ext cx="3677415" cy="369332"/>
          </a:xfrm>
          <a:prstGeom prst="rect">
            <a:avLst/>
          </a:prstGeom>
          <a:noFill/>
        </p:spPr>
        <p:txBody>
          <a:bodyPr wrap="square" rtlCol="0">
            <a:spAutoFit/>
          </a:bodyPr>
          <a:lstStyle/>
          <a:p>
            <a:r>
              <a:rPr lang="lt-LT"/>
              <a:t>Arnas Š.  Kristina K.  Benediktas J.</a:t>
            </a:r>
          </a:p>
        </p:txBody>
      </p:sp>
    </p:spTree>
    <p:extLst>
      <p:ext uri="{BB962C8B-B14F-4D97-AF65-F5344CB8AC3E}">
        <p14:creationId xmlns:p14="http://schemas.microsoft.com/office/powerpoint/2010/main" val="2397596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879C4-75EA-44E7-8E94-2F0DE1B0943A}"/>
              </a:ext>
            </a:extLst>
          </p:cNvPr>
          <p:cNvSpPr>
            <a:spLocks noGrp="1"/>
          </p:cNvSpPr>
          <p:nvPr>
            <p:ph type="title"/>
          </p:nvPr>
        </p:nvSpPr>
        <p:spPr>
          <a:xfrm>
            <a:off x="913795" y="424934"/>
            <a:ext cx="10353762" cy="970450"/>
          </a:xfrm>
        </p:spPr>
        <p:txBody>
          <a:bodyPr>
            <a:noAutofit/>
          </a:bodyPr>
          <a:lstStyle/>
          <a:p>
            <a:r>
              <a:rPr lang="lt-LT" dirty="0">
                <a:solidFill>
                  <a:schemeClr val="tx1"/>
                </a:solidFill>
              </a:rPr>
              <a:t>Lankstinukas lietuvių ir</a:t>
            </a:r>
            <a:br>
              <a:rPr lang="lt-LT" dirty="0">
                <a:solidFill>
                  <a:schemeClr val="tx1"/>
                </a:solidFill>
              </a:rPr>
            </a:br>
            <a:r>
              <a:rPr lang="lt-LT" dirty="0">
                <a:solidFill>
                  <a:schemeClr val="tx1"/>
                </a:solidFill>
              </a:rPr>
              <a:t>užsienio kalba</a:t>
            </a:r>
          </a:p>
        </p:txBody>
      </p:sp>
      <p:pic>
        <p:nvPicPr>
          <p:cNvPr id="3074" name="Picture 2">
            <a:extLst>
              <a:ext uri="{FF2B5EF4-FFF2-40B4-BE49-F238E27FC236}">
                <a16:creationId xmlns:a16="http://schemas.microsoft.com/office/drawing/2014/main" id="{1DB54312-ED90-44D2-8311-0940BC1A749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3795" y="2019839"/>
            <a:ext cx="5059363" cy="39083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35DA0D4-0391-4288-A8CF-80565CE69ED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01845" y="2019839"/>
            <a:ext cx="5065712" cy="39132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70473D-20D9-479F-BF2C-B8C135FD60F5}"/>
              </a:ext>
            </a:extLst>
          </p:cNvPr>
          <p:cNvSpPr txBox="1"/>
          <p:nvPr/>
        </p:nvSpPr>
        <p:spPr>
          <a:xfrm>
            <a:off x="913795" y="6063734"/>
            <a:ext cx="6458989" cy="369332"/>
          </a:xfrm>
          <a:prstGeom prst="rect">
            <a:avLst/>
          </a:prstGeom>
          <a:noFill/>
        </p:spPr>
        <p:txBody>
          <a:bodyPr wrap="square" rtlCol="0">
            <a:spAutoFit/>
          </a:bodyPr>
          <a:lstStyle/>
          <a:p>
            <a:r>
              <a:rPr lang="lt-LT" dirty="0"/>
              <a:t>Miglė M.   Rūta S.   Monika P.   Žaklina L.</a:t>
            </a:r>
          </a:p>
        </p:txBody>
      </p:sp>
    </p:spTree>
    <p:extLst>
      <p:ext uri="{BB962C8B-B14F-4D97-AF65-F5344CB8AC3E}">
        <p14:creationId xmlns:p14="http://schemas.microsoft.com/office/powerpoint/2010/main" val="448307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D2B6-B56A-438F-A420-1BF3EF0EC94A}"/>
              </a:ext>
            </a:extLst>
          </p:cNvPr>
          <p:cNvSpPr>
            <a:spLocks noGrp="1"/>
          </p:cNvSpPr>
          <p:nvPr>
            <p:ph type="title"/>
          </p:nvPr>
        </p:nvSpPr>
        <p:spPr>
          <a:xfrm>
            <a:off x="914313" y="322526"/>
            <a:ext cx="10353762" cy="970450"/>
          </a:xfrm>
        </p:spPr>
        <p:txBody>
          <a:bodyPr>
            <a:noAutofit/>
          </a:bodyPr>
          <a:lstStyle/>
          <a:p>
            <a:r>
              <a:rPr lang="lt-LT" dirty="0">
                <a:solidFill>
                  <a:schemeClr val="tx1"/>
                </a:solidFill>
              </a:rPr>
              <a:t>Lankstinukas lietuvių ir</a:t>
            </a:r>
            <a:br>
              <a:rPr lang="lt-LT" dirty="0">
                <a:solidFill>
                  <a:schemeClr val="tx1"/>
                </a:solidFill>
              </a:rPr>
            </a:br>
            <a:r>
              <a:rPr lang="lt-LT" dirty="0">
                <a:solidFill>
                  <a:schemeClr val="tx1"/>
                </a:solidFill>
              </a:rPr>
              <a:t>užsienio kalba</a:t>
            </a:r>
            <a:endParaRPr lang="lt-LT" dirty="0"/>
          </a:p>
        </p:txBody>
      </p:sp>
      <p:pic>
        <p:nvPicPr>
          <p:cNvPr id="4098" name="Picture 2" descr="No description available.">
            <a:extLst>
              <a:ext uri="{FF2B5EF4-FFF2-40B4-BE49-F238E27FC236}">
                <a16:creationId xmlns:a16="http://schemas.microsoft.com/office/drawing/2014/main" id="{6F04106B-116A-4587-903B-35FCC137DF9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14313" y="2039811"/>
            <a:ext cx="5059363" cy="37945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o description available.">
            <a:extLst>
              <a:ext uri="{FF2B5EF4-FFF2-40B4-BE49-F238E27FC236}">
                <a16:creationId xmlns:a16="http://schemas.microsoft.com/office/drawing/2014/main" id="{7CAC36F3-F35F-4123-902A-4AC9196600D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18326" y="2039811"/>
            <a:ext cx="5065712" cy="37992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21BCBD-1241-4E45-BB0E-D112A17C2FDE}"/>
              </a:ext>
            </a:extLst>
          </p:cNvPr>
          <p:cNvSpPr txBox="1"/>
          <p:nvPr/>
        </p:nvSpPr>
        <p:spPr>
          <a:xfrm>
            <a:off x="914313" y="5865152"/>
            <a:ext cx="4664363" cy="369332"/>
          </a:xfrm>
          <a:prstGeom prst="rect">
            <a:avLst/>
          </a:prstGeom>
          <a:noFill/>
        </p:spPr>
        <p:txBody>
          <a:bodyPr wrap="square" rtlCol="0">
            <a:spAutoFit/>
          </a:bodyPr>
          <a:lstStyle/>
          <a:p>
            <a:r>
              <a:rPr lang="lt-LT" dirty="0"/>
              <a:t>Vytenis B.</a:t>
            </a:r>
          </a:p>
        </p:txBody>
      </p:sp>
    </p:spTree>
    <p:extLst>
      <p:ext uri="{BB962C8B-B14F-4D97-AF65-F5344CB8AC3E}">
        <p14:creationId xmlns:p14="http://schemas.microsoft.com/office/powerpoint/2010/main" val="1840022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3B9F-CCAF-4FD2-94EE-62141892C91E}"/>
              </a:ext>
            </a:extLst>
          </p:cNvPr>
          <p:cNvSpPr>
            <a:spLocks noGrp="1"/>
          </p:cNvSpPr>
          <p:nvPr>
            <p:ph type="title"/>
          </p:nvPr>
        </p:nvSpPr>
        <p:spPr/>
        <p:txBody>
          <a:bodyPr>
            <a:noAutofit/>
          </a:bodyPr>
          <a:lstStyle/>
          <a:p>
            <a:r>
              <a:rPr lang="lt-LT">
                <a:solidFill>
                  <a:schemeClr val="tx1"/>
                </a:solidFill>
              </a:rPr>
              <a:t>Pasirinktos a</a:t>
            </a:r>
            <a:r>
              <a:rPr lang="en-US">
                <a:solidFill>
                  <a:schemeClr val="tx1"/>
                </a:solidFill>
              </a:rPr>
              <a:t>s</a:t>
            </a:r>
            <a:r>
              <a:rPr lang="lt-LT" err="1">
                <a:solidFill>
                  <a:schemeClr val="tx1"/>
                </a:solidFill>
              </a:rPr>
              <a:t>menybės</a:t>
            </a:r>
            <a:r>
              <a:rPr lang="lt-LT">
                <a:solidFill>
                  <a:schemeClr val="tx1"/>
                </a:solidFill>
              </a:rPr>
              <a:t> </a:t>
            </a:r>
            <a:br>
              <a:rPr lang="lt-LT">
                <a:solidFill>
                  <a:schemeClr val="tx1"/>
                </a:solidFill>
              </a:rPr>
            </a:br>
            <a:r>
              <a:rPr lang="lt-LT">
                <a:solidFill>
                  <a:schemeClr val="tx1"/>
                </a:solidFill>
              </a:rPr>
              <a:t>biografijos komiksas</a:t>
            </a:r>
          </a:p>
        </p:txBody>
      </p:sp>
      <p:sp>
        <p:nvSpPr>
          <p:cNvPr id="3" name="Content Placeholder 2">
            <a:extLst>
              <a:ext uri="{FF2B5EF4-FFF2-40B4-BE49-F238E27FC236}">
                <a16:creationId xmlns:a16="http://schemas.microsoft.com/office/drawing/2014/main" id="{99DB2C1D-510A-4741-A480-01D242441CB3}"/>
              </a:ext>
            </a:extLst>
          </p:cNvPr>
          <p:cNvSpPr>
            <a:spLocks noGrp="1"/>
          </p:cNvSpPr>
          <p:nvPr>
            <p:ph idx="1"/>
          </p:nvPr>
        </p:nvSpPr>
        <p:spPr/>
        <p:txBody>
          <a:bodyPr/>
          <a:lstStyle/>
          <a:p>
            <a:pPr marL="36900" indent="0">
              <a:buNone/>
            </a:pPr>
            <a:endParaRPr lang="lt-LT" dirty="0"/>
          </a:p>
        </p:txBody>
      </p:sp>
    </p:spTree>
    <p:extLst>
      <p:ext uri="{BB962C8B-B14F-4D97-AF65-F5344CB8AC3E}">
        <p14:creationId xmlns:p14="http://schemas.microsoft.com/office/powerpoint/2010/main" val="1659340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E641-9E2D-4BD9-9908-263AEA95AAB7}"/>
              </a:ext>
            </a:extLst>
          </p:cNvPr>
          <p:cNvSpPr>
            <a:spLocks noGrp="1"/>
          </p:cNvSpPr>
          <p:nvPr>
            <p:ph type="title"/>
          </p:nvPr>
        </p:nvSpPr>
        <p:spPr/>
        <p:txBody>
          <a:bodyPr/>
          <a:lstStyle/>
          <a:p>
            <a:r>
              <a:rPr lang="lt-LT" dirty="0"/>
              <a:t>Išvados</a:t>
            </a:r>
          </a:p>
        </p:txBody>
      </p:sp>
      <p:sp>
        <p:nvSpPr>
          <p:cNvPr id="3" name="Content Placeholder 2">
            <a:extLst>
              <a:ext uri="{FF2B5EF4-FFF2-40B4-BE49-F238E27FC236}">
                <a16:creationId xmlns:a16="http://schemas.microsoft.com/office/drawing/2014/main" id="{7F9C7785-4DDC-4E82-9832-66E3DA0188C3}"/>
              </a:ext>
            </a:extLst>
          </p:cNvPr>
          <p:cNvSpPr>
            <a:spLocks noGrp="1"/>
          </p:cNvSpPr>
          <p:nvPr>
            <p:ph idx="1"/>
          </p:nvPr>
        </p:nvSpPr>
        <p:spPr/>
        <p:txBody>
          <a:bodyPr/>
          <a:lstStyle/>
          <a:p>
            <a:pPr marL="36900" indent="0">
              <a:buNone/>
            </a:pPr>
            <a:endParaRPr lang="lt-LT" dirty="0"/>
          </a:p>
        </p:txBody>
      </p:sp>
    </p:spTree>
    <p:extLst>
      <p:ext uri="{BB962C8B-B14F-4D97-AF65-F5344CB8AC3E}">
        <p14:creationId xmlns:p14="http://schemas.microsoft.com/office/powerpoint/2010/main" val="2615615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D5CA-ABE6-4BCA-B3FF-13AD82F5B5EB}"/>
              </a:ext>
            </a:extLst>
          </p:cNvPr>
          <p:cNvSpPr>
            <a:spLocks noGrp="1"/>
          </p:cNvSpPr>
          <p:nvPr>
            <p:ph type="title"/>
          </p:nvPr>
        </p:nvSpPr>
        <p:spPr/>
        <p:txBody>
          <a:bodyPr/>
          <a:lstStyle/>
          <a:p>
            <a:r>
              <a:rPr lang="lt-LT" dirty="0"/>
              <a:t>Literatūriniai šaltiniai</a:t>
            </a:r>
          </a:p>
        </p:txBody>
      </p:sp>
      <p:sp>
        <p:nvSpPr>
          <p:cNvPr id="3" name="Content Placeholder 2">
            <a:extLst>
              <a:ext uri="{FF2B5EF4-FFF2-40B4-BE49-F238E27FC236}">
                <a16:creationId xmlns:a16="http://schemas.microsoft.com/office/drawing/2014/main" id="{1092E8BD-4219-449C-8E62-70293F5EE65D}"/>
              </a:ext>
            </a:extLst>
          </p:cNvPr>
          <p:cNvSpPr>
            <a:spLocks noGrp="1"/>
          </p:cNvSpPr>
          <p:nvPr>
            <p:ph idx="1"/>
          </p:nvPr>
        </p:nvSpPr>
        <p:spPr/>
        <p:txBody>
          <a:bodyPr/>
          <a:lstStyle/>
          <a:p>
            <a:r>
              <a:rPr lang="lt-LT" dirty="0">
                <a:solidFill>
                  <a:srgbClr val="00B0F0"/>
                </a:solidFill>
                <a:hlinkClick r:id="rId2"/>
              </a:rPr>
              <a:t>https://lt.wikipedia.org/wiki/Pagrindinis_puslapis</a:t>
            </a:r>
            <a:endParaRPr lang="lt-LT" dirty="0">
              <a:solidFill>
                <a:srgbClr val="00B0F0"/>
              </a:solidFill>
            </a:endParaRPr>
          </a:p>
          <a:p>
            <a:r>
              <a:rPr lang="lt-LT" dirty="0">
                <a:solidFill>
                  <a:srgbClr val="00B0F0"/>
                </a:solidFill>
                <a:hlinkClick r:id="rId3"/>
              </a:rPr>
              <a:t>https://www.delfi.lt/</a:t>
            </a:r>
            <a:endParaRPr lang="lt-LT" dirty="0">
              <a:solidFill>
                <a:srgbClr val="00B0F0"/>
              </a:solidFill>
            </a:endParaRPr>
          </a:p>
          <a:p>
            <a:endParaRPr lang="lt-LT" dirty="0">
              <a:solidFill>
                <a:srgbClr val="00B0F0"/>
              </a:solidFill>
            </a:endParaRPr>
          </a:p>
          <a:p>
            <a:pPr marL="36900" indent="0">
              <a:buNone/>
            </a:pPr>
            <a:endParaRPr lang="lt-LT" dirty="0">
              <a:solidFill>
                <a:srgbClr val="00B0F0"/>
              </a:solidFill>
            </a:endParaRPr>
          </a:p>
          <a:p>
            <a:endParaRPr lang="lt-LT" dirty="0">
              <a:solidFill>
                <a:srgbClr val="00B0F0"/>
              </a:solidFill>
            </a:endParaRPr>
          </a:p>
        </p:txBody>
      </p:sp>
    </p:spTree>
    <p:extLst>
      <p:ext uri="{BB962C8B-B14F-4D97-AF65-F5344CB8AC3E}">
        <p14:creationId xmlns:p14="http://schemas.microsoft.com/office/powerpoint/2010/main" val="504462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3111-436A-17FB-CAD2-D026FE79AC16}"/>
              </a:ext>
            </a:extLst>
          </p:cNvPr>
          <p:cNvSpPr>
            <a:spLocks noGrp="1"/>
          </p:cNvSpPr>
          <p:nvPr>
            <p:ph type="title"/>
          </p:nvPr>
        </p:nvSpPr>
        <p:spPr/>
        <p:txBody>
          <a:bodyPr/>
          <a:lstStyle/>
          <a:p>
            <a:r>
              <a:rPr lang="lt-LT"/>
              <a:t>Ačiū už dėmesį</a:t>
            </a:r>
          </a:p>
        </p:txBody>
      </p:sp>
      <p:pic>
        <p:nvPicPr>
          <p:cNvPr id="1030" name="Picture 6" descr="Thumbs Up Smiley Face Emoji - Free vector graphic on Pixabay">
            <a:extLst>
              <a:ext uri="{FF2B5EF4-FFF2-40B4-BE49-F238E27FC236}">
                <a16:creationId xmlns:a16="http://schemas.microsoft.com/office/drawing/2014/main" id="{8C47C91E-C024-B621-30CD-FF5CE8B14E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54513" y="2004544"/>
            <a:ext cx="6072326" cy="424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5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ACCD-2312-549D-1AAA-3E63BECAD3D8}"/>
              </a:ext>
            </a:extLst>
          </p:cNvPr>
          <p:cNvSpPr>
            <a:spLocks noGrp="1"/>
          </p:cNvSpPr>
          <p:nvPr>
            <p:ph type="title"/>
          </p:nvPr>
        </p:nvSpPr>
        <p:spPr/>
        <p:txBody>
          <a:bodyPr>
            <a:normAutofit/>
          </a:bodyPr>
          <a:lstStyle/>
          <a:p>
            <a:r>
              <a:rPr lang="lt-LT" sz="3200">
                <a:solidFill>
                  <a:schemeClr val="tx1"/>
                </a:solidFill>
              </a:rPr>
              <a:t>Projekto „Epochų ratu. Lietuviai Europoje“ darbo tikslas</a:t>
            </a:r>
          </a:p>
        </p:txBody>
      </p:sp>
      <p:sp>
        <p:nvSpPr>
          <p:cNvPr id="3" name="Content Placeholder 2">
            <a:extLst>
              <a:ext uri="{FF2B5EF4-FFF2-40B4-BE49-F238E27FC236}">
                <a16:creationId xmlns:a16="http://schemas.microsoft.com/office/drawing/2014/main" id="{52020770-91CA-A56B-131E-1BE15C814D20}"/>
              </a:ext>
            </a:extLst>
          </p:cNvPr>
          <p:cNvSpPr>
            <a:spLocks noGrp="1"/>
          </p:cNvSpPr>
          <p:nvPr>
            <p:ph sz="half" idx="1"/>
          </p:nvPr>
        </p:nvSpPr>
        <p:spPr>
          <a:xfrm>
            <a:off x="1830900" y="2066925"/>
            <a:ext cx="8519551" cy="3591475"/>
          </a:xfrm>
        </p:spPr>
        <p:txBody>
          <a:bodyPr>
            <a:noAutofit/>
          </a:bodyPr>
          <a:lstStyle/>
          <a:p>
            <a:pPr marL="36900" indent="0" algn="ctr">
              <a:buNone/>
            </a:pPr>
            <a:r>
              <a:rPr lang="lt-LT" sz="3200">
                <a:solidFill>
                  <a:schemeClr val="tx1"/>
                </a:solidFill>
                <a:effectLst/>
                <a:latin typeface="+mj-lt"/>
              </a:rPr>
              <a:t>Šio projekto darbo tikslas yra artimai s</a:t>
            </a:r>
            <a:r>
              <a:rPr lang="lt-LT" sz="3200" b="0" i="0">
                <a:solidFill>
                  <a:schemeClr val="tx1"/>
                </a:solidFill>
                <a:effectLst/>
                <a:latin typeface="+mj-lt"/>
              </a:rPr>
              <a:t>usipažinus su žymių, bei </a:t>
            </a:r>
            <a:r>
              <a:rPr lang="lt-LT" sz="3200">
                <a:solidFill>
                  <a:schemeClr val="tx1"/>
                </a:solidFill>
                <a:effectLst/>
                <a:latin typeface="+mj-lt"/>
              </a:rPr>
              <a:t>Lietuvai stipriai nusipelniusių žmonių </a:t>
            </a:r>
            <a:r>
              <a:rPr lang="lt-LT" sz="3200" b="0" i="0">
                <a:solidFill>
                  <a:schemeClr val="tx1"/>
                </a:solidFill>
                <a:effectLst/>
                <a:latin typeface="+mj-lt"/>
              </a:rPr>
              <a:t>biografijomis ir darbais, per įvairias projekto veiklas, atskleisti lietuvių įtaką Europos kultūrai ir mokslui.</a:t>
            </a:r>
          </a:p>
        </p:txBody>
      </p:sp>
    </p:spTree>
    <p:extLst>
      <p:ext uri="{BB962C8B-B14F-4D97-AF65-F5344CB8AC3E}">
        <p14:creationId xmlns:p14="http://schemas.microsoft.com/office/powerpoint/2010/main" val="2091438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206F-2789-69B3-2C47-92C229191B63}"/>
              </a:ext>
            </a:extLst>
          </p:cNvPr>
          <p:cNvSpPr>
            <a:spLocks noGrp="1"/>
          </p:cNvSpPr>
          <p:nvPr>
            <p:ph type="title"/>
          </p:nvPr>
        </p:nvSpPr>
        <p:spPr>
          <a:xfrm>
            <a:off x="913795" y="158240"/>
            <a:ext cx="5978072" cy="970450"/>
          </a:xfrm>
        </p:spPr>
        <p:txBody>
          <a:bodyPr vert="horz" lIns="91440" tIns="45720" rIns="91440" bIns="45720" rtlCol="0" anchor="ctr">
            <a:normAutofit/>
          </a:bodyPr>
          <a:lstStyle/>
          <a:p>
            <a:r>
              <a:rPr lang="lt-LT" dirty="0">
                <a:solidFill>
                  <a:schemeClr val="tx1"/>
                </a:solidFill>
                <a:effectLst/>
              </a:rPr>
              <a:t>Lietuviai Europoje</a:t>
            </a:r>
            <a:endParaRPr lang="en-US" dirty="0">
              <a:solidFill>
                <a:schemeClr val="tx1"/>
              </a:solidFill>
              <a:effectLst/>
            </a:endParaRPr>
          </a:p>
        </p:txBody>
      </p:sp>
      <p:sp>
        <p:nvSpPr>
          <p:cNvPr id="3" name="Content Placeholder 2">
            <a:extLst>
              <a:ext uri="{FF2B5EF4-FFF2-40B4-BE49-F238E27FC236}">
                <a16:creationId xmlns:a16="http://schemas.microsoft.com/office/drawing/2014/main" id="{251570DE-449A-4113-6732-40CBE2646DF1}"/>
              </a:ext>
            </a:extLst>
          </p:cNvPr>
          <p:cNvSpPr>
            <a:spLocks noGrp="1"/>
          </p:cNvSpPr>
          <p:nvPr>
            <p:ph sz="half" idx="1"/>
          </p:nvPr>
        </p:nvSpPr>
        <p:spPr>
          <a:xfrm>
            <a:off x="913795" y="1384918"/>
            <a:ext cx="5978072" cy="5166802"/>
          </a:xfrm>
        </p:spPr>
        <p:txBody>
          <a:bodyPr vert="horz" lIns="91440" tIns="45720" rIns="91440" bIns="45720" rtlCol="0" anchor="ctr">
            <a:normAutofit/>
          </a:bodyPr>
          <a:lstStyle/>
          <a:p>
            <a:pPr marL="36900" indent="0">
              <a:buClr>
                <a:srgbClr val="3B91F5"/>
              </a:buClr>
              <a:buFont typeface="Wingdings 2" charset="2"/>
              <a:buNone/>
            </a:pPr>
            <a:r>
              <a:rPr lang="lt-LT" sz="2400" b="0" i="0">
                <a:solidFill>
                  <a:schemeClr val="tx1"/>
                </a:solidFill>
                <a:effectLst/>
                <a:latin typeface="+mj-lt"/>
              </a:rPr>
              <a:t>Mūsų tema "Lietuviai Europoje" apie žmones, kurie atsidūrę ir apsigyvenę Europos šalyse savo darbais ir pasiekimais pačiose įvairiausiose srityse garsino Lietuvos vardą. Kai kurie iš jų Europoje atsidūrė bėgdami nuo karo sunkumų, kai kurie nuo sovietinio režimo, o kai kurie vedami meilės. Su šių žmonių biografijomis ir darbais susipažinome per įvairias projekto "Epochų ratu" veiklas.</a:t>
            </a:r>
            <a:endParaRPr lang="en-US" sz="2400">
              <a:solidFill>
                <a:schemeClr val="tx1"/>
              </a:solidFill>
              <a:latin typeface="+mj-lt"/>
            </a:endParaRPr>
          </a:p>
        </p:txBody>
      </p:sp>
      <p:pic>
        <p:nvPicPr>
          <p:cNvPr id="11" name="Picture 10">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6" name="Content Placeholder 5" descr="A close-up of some flags&#10;&#10;Description automatically generated with medium confidence">
            <a:extLst>
              <a:ext uri="{FF2B5EF4-FFF2-40B4-BE49-F238E27FC236}">
                <a16:creationId xmlns:a16="http://schemas.microsoft.com/office/drawing/2014/main" id="{94A38198-DF6A-D2CA-119B-BB099E5A320E}"/>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4201" r="13703" b="-1"/>
          <a:stretch/>
        </p:blipFill>
        <p:spPr>
          <a:xfrm>
            <a:off x="7714656" y="877314"/>
            <a:ext cx="3995592" cy="5103372"/>
          </a:xfrm>
          <a:prstGeom prst="rect">
            <a:avLst/>
          </a:prstGeom>
        </p:spPr>
      </p:pic>
    </p:spTree>
    <p:extLst>
      <p:ext uri="{BB962C8B-B14F-4D97-AF65-F5344CB8AC3E}">
        <p14:creationId xmlns:p14="http://schemas.microsoft.com/office/powerpoint/2010/main" val="287965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83C8-1EE4-AD32-6A76-7B0A47A37EF9}"/>
              </a:ext>
            </a:extLst>
          </p:cNvPr>
          <p:cNvSpPr>
            <a:spLocks noGrp="1"/>
          </p:cNvSpPr>
          <p:nvPr>
            <p:ph type="title"/>
          </p:nvPr>
        </p:nvSpPr>
        <p:spPr>
          <a:xfrm>
            <a:off x="5268438" y="677927"/>
            <a:ext cx="5978072" cy="970450"/>
          </a:xfrm>
        </p:spPr>
        <p:txBody>
          <a:bodyPr vert="horz" lIns="91440" tIns="45720" rIns="91440" bIns="45720" rtlCol="0" anchor="ctr">
            <a:normAutofit/>
          </a:bodyPr>
          <a:lstStyle/>
          <a:p>
            <a:r>
              <a:rPr lang="lt-LT" b="0" i="0" dirty="0">
                <a:solidFill>
                  <a:schemeClr val="tx1"/>
                </a:solidFill>
                <a:effectLst/>
              </a:rPr>
              <a:t>Antanas Maceina</a:t>
            </a:r>
            <a:endParaRPr lang="en-US" dirty="0">
              <a:solidFill>
                <a:schemeClr val="tx1"/>
              </a:solidFill>
            </a:endParaRPr>
          </a:p>
        </p:txBody>
      </p:sp>
      <p:sp>
        <p:nvSpPr>
          <p:cNvPr id="3" name="Content Placeholder 2">
            <a:extLst>
              <a:ext uri="{FF2B5EF4-FFF2-40B4-BE49-F238E27FC236}">
                <a16:creationId xmlns:a16="http://schemas.microsoft.com/office/drawing/2014/main" id="{4633DE55-F396-104A-6193-5269288ED4BB}"/>
              </a:ext>
            </a:extLst>
          </p:cNvPr>
          <p:cNvSpPr>
            <a:spLocks noGrp="1"/>
          </p:cNvSpPr>
          <p:nvPr>
            <p:ph sz="half" idx="1"/>
          </p:nvPr>
        </p:nvSpPr>
        <p:spPr>
          <a:xfrm>
            <a:off x="5268438" y="1828800"/>
            <a:ext cx="5978072" cy="3866048"/>
          </a:xfrm>
        </p:spPr>
        <p:txBody>
          <a:bodyPr vert="horz" lIns="91440" tIns="45720" rIns="91440" bIns="45720" rtlCol="0" anchor="ctr">
            <a:normAutofit lnSpcReduction="10000"/>
          </a:bodyPr>
          <a:lstStyle/>
          <a:p>
            <a:pPr marL="36900" indent="0">
              <a:buFont typeface="Wingdings 2" charset="2"/>
              <a:buNone/>
            </a:pPr>
            <a:r>
              <a:rPr lang="lt-LT" sz="2400" b="0" i="0" dirty="0">
                <a:solidFill>
                  <a:schemeClr val="tx1"/>
                </a:solidFill>
                <a:effectLst/>
                <a:latin typeface="+mj-lt"/>
              </a:rPr>
              <a:t>Antanas Maceina yra laikomas vienu iš žymiausių Lietuvos pedagogų, filosofų, kultūros tyrinėtojų. </a:t>
            </a:r>
            <a:endParaRPr lang="lt-LT" sz="2400" b="0" i="0">
              <a:solidFill>
                <a:schemeClr val="tx1"/>
              </a:solidFill>
              <a:effectLst/>
              <a:latin typeface="+mj-lt"/>
            </a:endParaRPr>
          </a:p>
          <a:p>
            <a:pPr marL="36900" indent="0">
              <a:buFont typeface="Wingdings 2" charset="2"/>
              <a:buNone/>
            </a:pPr>
            <a:r>
              <a:rPr lang="lt-LT" sz="2400" b="0" i="0" dirty="0">
                <a:solidFill>
                  <a:schemeClr val="tx1"/>
                </a:solidFill>
                <a:effectLst/>
                <a:latin typeface="+mj-lt"/>
              </a:rPr>
              <a:t>Jo kūryba produktyvi, be to jis „filosofavo lietuviškai“. Antanas Maceina aprėpė ir analizavo gana nemažai sričių – pedagogiką, filosofiją, kultūrą, religiją, dėjo tautiškumo pamatus. </a:t>
            </a:r>
            <a:endParaRPr lang="lt-LT" sz="2400" b="0" i="0">
              <a:solidFill>
                <a:schemeClr val="tx1"/>
              </a:solidFill>
              <a:effectLst/>
              <a:latin typeface="+mj-lt"/>
            </a:endParaRPr>
          </a:p>
          <a:p>
            <a:pPr marL="36900" indent="0">
              <a:buFont typeface="Wingdings 2" charset="2"/>
              <a:buNone/>
            </a:pPr>
            <a:r>
              <a:rPr lang="lt-LT" sz="2400" b="0" i="0" dirty="0">
                <a:solidFill>
                  <a:schemeClr val="tx1"/>
                </a:solidFill>
                <a:effectLst/>
                <a:latin typeface="+mj-lt"/>
              </a:rPr>
              <a:t>Ilgą laiką A. Maceinos veikalai Lietuvoje buvo mažai žinomi, plito tik nelegaliai.</a:t>
            </a:r>
            <a:endParaRPr lang="en-US" sz="2400" dirty="0">
              <a:solidFill>
                <a:schemeClr val="tx1"/>
              </a:solidFill>
              <a:latin typeface="+mj-lt"/>
            </a:endParaRPr>
          </a:p>
        </p:txBody>
      </p:sp>
      <p:pic>
        <p:nvPicPr>
          <p:cNvPr id="71" name="Picture 70">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1026" name="Picture 2">
            <a:extLst>
              <a:ext uri="{FF2B5EF4-FFF2-40B4-BE49-F238E27FC236}">
                <a16:creationId xmlns:a16="http://schemas.microsoft.com/office/drawing/2014/main" id="{4859A40A-3492-687D-0265-5CCE5DABE694}"/>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12598" b="-1"/>
          <a:stretch/>
        </p:blipFill>
        <p:spPr bwMode="auto">
          <a:xfrm>
            <a:off x="577906" y="1580049"/>
            <a:ext cx="3513422" cy="411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6122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FDDC-F2AE-9DB3-E7DA-68B441F2A160}"/>
              </a:ext>
            </a:extLst>
          </p:cNvPr>
          <p:cNvSpPr>
            <a:spLocks noGrp="1"/>
          </p:cNvSpPr>
          <p:nvPr>
            <p:ph type="title"/>
          </p:nvPr>
        </p:nvSpPr>
        <p:spPr>
          <a:xfrm>
            <a:off x="913795" y="609600"/>
            <a:ext cx="5978072" cy="970450"/>
          </a:xfrm>
        </p:spPr>
        <p:txBody>
          <a:bodyPr vert="horz" lIns="91440" tIns="45720" rIns="91440" bIns="45720" rtlCol="0" anchor="ctr">
            <a:noAutofit/>
          </a:bodyPr>
          <a:lstStyle/>
          <a:p>
            <a:r>
              <a:rPr lang="lt-LT" b="0" i="0">
                <a:solidFill>
                  <a:schemeClr val="tx1"/>
                </a:solidFill>
                <a:effectLst/>
                <a:latin typeface="Linux Libertine"/>
              </a:rPr>
              <a:t>Raminta Šerkšnytė</a:t>
            </a:r>
            <a:endParaRPr lang="en-US" dirty="0">
              <a:solidFill>
                <a:schemeClr val="tx1"/>
              </a:solidFill>
            </a:endParaRPr>
          </a:p>
        </p:txBody>
      </p:sp>
      <p:pic>
        <p:nvPicPr>
          <p:cNvPr id="71" name="Picture 70">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sp>
        <p:nvSpPr>
          <p:cNvPr id="3" name="Content Placeholder 2">
            <a:extLst>
              <a:ext uri="{FF2B5EF4-FFF2-40B4-BE49-F238E27FC236}">
                <a16:creationId xmlns:a16="http://schemas.microsoft.com/office/drawing/2014/main" id="{FD765EDC-988E-F65F-B165-F0178D96ECA5}"/>
              </a:ext>
            </a:extLst>
          </p:cNvPr>
          <p:cNvSpPr>
            <a:spLocks noGrp="1"/>
          </p:cNvSpPr>
          <p:nvPr>
            <p:ph sz="half" idx="1"/>
          </p:nvPr>
        </p:nvSpPr>
        <p:spPr>
          <a:xfrm>
            <a:off x="552450" y="1580050"/>
            <a:ext cx="5880629" cy="4211148"/>
          </a:xfrm>
        </p:spPr>
        <p:txBody>
          <a:bodyPr>
            <a:normAutofit lnSpcReduction="10000"/>
          </a:bodyPr>
          <a:lstStyle/>
          <a:p>
            <a:pPr marL="36900" indent="0">
              <a:buNone/>
            </a:pPr>
            <a:r>
              <a:rPr lang="lt-LT" sz="2400" i="0">
                <a:solidFill>
                  <a:schemeClr val="tx1"/>
                </a:solidFill>
                <a:effectLst/>
                <a:latin typeface="+mj-lt"/>
              </a:rPr>
              <a:t>Raminta Šerkšnytė - </a:t>
            </a:r>
            <a:r>
              <a:rPr lang="lt-LT" sz="2400" b="0" i="0">
                <a:solidFill>
                  <a:schemeClr val="tx1"/>
                </a:solidFill>
                <a:effectLst/>
                <a:latin typeface="+mj-lt"/>
              </a:rPr>
              <a:t> – kompozitorė, pianistė, </a:t>
            </a:r>
            <a:r>
              <a:rPr lang="lt-LT" sz="2400">
                <a:solidFill>
                  <a:schemeClr val="tx1"/>
                </a:solidFill>
                <a:effectLst/>
                <a:latin typeface="+mj-lt"/>
              </a:rPr>
              <a:t>Lietuvos nacionalinės kultūros ir meno premijos </a:t>
            </a:r>
            <a:r>
              <a:rPr lang="lt-LT" sz="2400" b="0" i="0">
                <a:solidFill>
                  <a:schemeClr val="tx1"/>
                </a:solidFill>
                <a:effectLst/>
                <a:latin typeface="+mj-lt"/>
              </a:rPr>
              <a:t>laureatė</a:t>
            </a:r>
            <a:r>
              <a:rPr lang="lt-LT" sz="2400" b="0">
                <a:solidFill>
                  <a:schemeClr val="tx1"/>
                </a:solidFill>
                <a:effectLst/>
                <a:latin typeface="+mj-lt"/>
              </a:rPr>
              <a:t>. </a:t>
            </a:r>
          </a:p>
          <a:p>
            <a:pPr marL="36900" indent="0">
              <a:buNone/>
            </a:pPr>
            <a:r>
              <a:rPr lang="lt-LT" sz="2400" b="0" i="0">
                <a:solidFill>
                  <a:schemeClr val="tx1"/>
                </a:solidFill>
                <a:effectLst/>
                <a:latin typeface="+mj-lt"/>
              </a:rPr>
              <a:t>Kaip kompozitorė ir pianistė Raminta Šerkšnytė nuolat dalyvauja šiuolaikinės muzikos renginiuose, jos muzika skambėjo daugiau nei 30 pasaulio šalių, buvo atliekama tokiose salėse kaip </a:t>
            </a:r>
            <a:r>
              <a:rPr lang="lt-LT" sz="2400">
                <a:solidFill>
                  <a:schemeClr val="tx1"/>
                </a:solidFill>
                <a:effectLst/>
                <a:latin typeface="+mj-lt"/>
              </a:rPr>
              <a:t>Berlyno filharmonija</a:t>
            </a:r>
            <a:r>
              <a:rPr lang="lt-LT" sz="2400" b="0" i="0">
                <a:solidFill>
                  <a:schemeClr val="tx1"/>
                </a:solidFill>
                <a:effectLst/>
                <a:latin typeface="+mj-lt"/>
              </a:rPr>
              <a:t>, </a:t>
            </a:r>
            <a:r>
              <a:rPr lang="lt-LT" sz="2400">
                <a:solidFill>
                  <a:schemeClr val="tx1"/>
                </a:solidFill>
                <a:effectLst/>
                <a:latin typeface="+mj-lt"/>
              </a:rPr>
              <a:t>Linkolno centras</a:t>
            </a:r>
            <a:r>
              <a:rPr lang="lt-LT" sz="2400" b="0" i="0">
                <a:solidFill>
                  <a:schemeClr val="tx1"/>
                </a:solidFill>
                <a:effectLst/>
                <a:latin typeface="+mj-lt"/>
              </a:rPr>
              <a:t> (</a:t>
            </a:r>
            <a:r>
              <a:rPr lang="lt-LT" sz="2400">
                <a:solidFill>
                  <a:schemeClr val="tx1"/>
                </a:solidFill>
                <a:effectLst/>
                <a:latin typeface="+mj-lt"/>
              </a:rPr>
              <a:t>Niujorkas</a:t>
            </a:r>
            <a:r>
              <a:rPr lang="lt-LT" sz="2400" b="0" i="0">
                <a:solidFill>
                  <a:schemeClr val="tx1"/>
                </a:solidFill>
                <a:effectLst/>
                <a:latin typeface="+mj-lt"/>
              </a:rPr>
              <a:t>), </a:t>
            </a:r>
            <a:r>
              <a:rPr lang="lt-LT" sz="2400" b="0" i="0" err="1">
                <a:solidFill>
                  <a:schemeClr val="tx1"/>
                </a:solidFill>
                <a:effectLst/>
                <a:latin typeface="+mj-lt"/>
              </a:rPr>
              <a:t>Glenno</a:t>
            </a:r>
            <a:r>
              <a:rPr lang="lt-LT" sz="2400" b="0" i="0">
                <a:solidFill>
                  <a:schemeClr val="tx1"/>
                </a:solidFill>
                <a:effectLst/>
                <a:latin typeface="+mj-lt"/>
              </a:rPr>
              <a:t> </a:t>
            </a:r>
            <a:r>
              <a:rPr lang="lt-LT" sz="2400" b="0" i="0" err="1">
                <a:solidFill>
                  <a:schemeClr val="tx1"/>
                </a:solidFill>
                <a:effectLst/>
                <a:latin typeface="+mj-lt"/>
              </a:rPr>
              <a:t>Gouldo</a:t>
            </a:r>
            <a:r>
              <a:rPr lang="lt-LT" sz="2400" b="0" i="0">
                <a:solidFill>
                  <a:schemeClr val="tx1"/>
                </a:solidFill>
                <a:effectLst/>
                <a:latin typeface="+mj-lt"/>
              </a:rPr>
              <a:t> </a:t>
            </a:r>
            <a:r>
              <a:rPr lang="lt-LT" sz="2400">
                <a:solidFill>
                  <a:schemeClr val="tx1"/>
                </a:solidFill>
                <a:effectLst/>
                <a:latin typeface="+mj-lt"/>
              </a:rPr>
              <a:t>studija</a:t>
            </a:r>
            <a:r>
              <a:rPr lang="lt-LT" sz="2400" b="0" i="0">
                <a:solidFill>
                  <a:schemeClr val="tx1"/>
                </a:solidFill>
                <a:effectLst/>
                <a:latin typeface="+mj-lt"/>
              </a:rPr>
              <a:t> (</a:t>
            </a:r>
            <a:r>
              <a:rPr lang="lt-LT" sz="2400">
                <a:solidFill>
                  <a:schemeClr val="tx1"/>
                </a:solidFill>
                <a:effectLst/>
                <a:latin typeface="+mj-lt"/>
              </a:rPr>
              <a:t>Torontas</a:t>
            </a:r>
            <a:r>
              <a:rPr lang="lt-LT" sz="2400" b="0" i="0">
                <a:solidFill>
                  <a:schemeClr val="tx1"/>
                </a:solidFill>
                <a:effectLst/>
                <a:latin typeface="+mj-lt"/>
              </a:rPr>
              <a:t>), </a:t>
            </a:r>
            <a:r>
              <a:rPr lang="lt-LT" sz="2400">
                <a:solidFill>
                  <a:schemeClr val="tx1"/>
                </a:solidFill>
                <a:effectLst/>
                <a:latin typeface="+mj-lt"/>
              </a:rPr>
              <a:t>Maskvos konservatorijos</a:t>
            </a:r>
            <a:r>
              <a:rPr lang="lt-LT" sz="2400" b="0" i="0">
                <a:solidFill>
                  <a:schemeClr val="tx1"/>
                </a:solidFill>
                <a:effectLst/>
                <a:latin typeface="+mj-lt"/>
              </a:rPr>
              <a:t> Didžioji salė ir kt.</a:t>
            </a:r>
            <a:endParaRPr lang="lt-LT" sz="2400">
              <a:solidFill>
                <a:schemeClr val="tx1"/>
              </a:solidFill>
              <a:latin typeface="+mj-lt"/>
            </a:endParaRPr>
          </a:p>
        </p:txBody>
      </p:sp>
      <p:pic>
        <p:nvPicPr>
          <p:cNvPr id="4100" name="Picture 4" descr="Šerkšnytė, Raminta | ISCM">
            <a:extLst>
              <a:ext uri="{FF2B5EF4-FFF2-40B4-BE49-F238E27FC236}">
                <a16:creationId xmlns:a16="http://schemas.microsoft.com/office/drawing/2014/main" id="{B587A5AB-F624-B64D-00AC-BD0729B8819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492964" y="1094825"/>
            <a:ext cx="4438975" cy="478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46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B4FE-6C73-A2D4-0213-77AC34E63A34}"/>
              </a:ext>
            </a:extLst>
          </p:cNvPr>
          <p:cNvSpPr>
            <a:spLocks noGrp="1"/>
          </p:cNvSpPr>
          <p:nvPr>
            <p:ph type="title"/>
          </p:nvPr>
        </p:nvSpPr>
        <p:spPr>
          <a:xfrm>
            <a:off x="5212633" y="635076"/>
            <a:ext cx="5844759" cy="970450"/>
          </a:xfrm>
        </p:spPr>
        <p:txBody>
          <a:bodyPr vert="horz" lIns="91440" tIns="45720" rIns="91440" bIns="45720" rtlCol="0" anchor="ctr">
            <a:normAutofit/>
          </a:bodyPr>
          <a:lstStyle/>
          <a:p>
            <a:r>
              <a:rPr lang="lt-LT" i="0">
                <a:solidFill>
                  <a:schemeClr val="tx1"/>
                </a:solidFill>
                <a:effectLst/>
              </a:rPr>
              <a:t>Jonas Basanavičius</a:t>
            </a:r>
            <a:endParaRPr lang="en-US">
              <a:solidFill>
                <a:schemeClr val="tx1"/>
              </a:solidFill>
              <a:effectLst/>
            </a:endParaRPr>
          </a:p>
        </p:txBody>
      </p:sp>
      <p:pic>
        <p:nvPicPr>
          <p:cNvPr id="3076" name="Picture 70">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sp>
        <p:nvSpPr>
          <p:cNvPr id="4" name="Content Placeholder 3">
            <a:extLst>
              <a:ext uri="{FF2B5EF4-FFF2-40B4-BE49-F238E27FC236}">
                <a16:creationId xmlns:a16="http://schemas.microsoft.com/office/drawing/2014/main" id="{6FA7FB79-EFC6-9482-F409-9992EEF13845}"/>
              </a:ext>
            </a:extLst>
          </p:cNvPr>
          <p:cNvSpPr>
            <a:spLocks noGrp="1"/>
          </p:cNvSpPr>
          <p:nvPr>
            <p:ph sz="half" idx="2"/>
          </p:nvPr>
        </p:nvSpPr>
        <p:spPr>
          <a:xfrm>
            <a:off x="5212633" y="1800171"/>
            <a:ext cx="6640981" cy="3866048"/>
          </a:xfrm>
        </p:spPr>
        <p:txBody>
          <a:bodyPr vert="horz" lIns="91440" tIns="45720" rIns="91440" bIns="45720" rtlCol="0" anchor="ctr">
            <a:noAutofit/>
          </a:bodyPr>
          <a:lstStyle/>
          <a:p>
            <a:pPr marL="36900" indent="0">
              <a:buClr>
                <a:srgbClr val="E7BA75"/>
              </a:buClr>
              <a:buFont typeface="Wingdings 2" charset="2"/>
              <a:buNone/>
            </a:pPr>
            <a:r>
              <a:rPr lang="lt-LT" sz="2400" b="0" i="0" dirty="0">
                <a:solidFill>
                  <a:schemeClr val="tx1"/>
                </a:solidFill>
                <a:effectLst/>
                <a:latin typeface="+mj-lt"/>
              </a:rPr>
              <a:t>Jonas Basanavičius – lietuvių visuomenės veikėjas, pirmasis laikraščio </a:t>
            </a:r>
            <a:r>
              <a:rPr lang="lt-LT" sz="2400" dirty="0">
                <a:solidFill>
                  <a:schemeClr val="tx1"/>
                </a:solidFill>
                <a:effectLst/>
                <a:latin typeface="+mj-lt"/>
              </a:rPr>
              <a:t>„Aušra“</a:t>
            </a:r>
            <a:r>
              <a:rPr lang="lt-LT" sz="2400" b="0" i="0" dirty="0">
                <a:solidFill>
                  <a:schemeClr val="tx1"/>
                </a:solidFill>
                <a:effectLst/>
                <a:latin typeface="+mj-lt"/>
              </a:rPr>
              <a:t> redaktorius, vienas svarbiausių nepriklausomybės siekėjų, mokslininkas, gydytojas.</a:t>
            </a:r>
          </a:p>
          <a:p>
            <a:pPr marL="36900" indent="0">
              <a:buClr>
                <a:srgbClr val="E7BA75"/>
              </a:buClr>
              <a:buFont typeface="Wingdings 2" charset="2"/>
              <a:buNone/>
            </a:pPr>
            <a:r>
              <a:rPr lang="lt-LT" sz="2400" b="0" i="0" dirty="0">
                <a:solidFill>
                  <a:schemeClr val="tx1"/>
                </a:solidFill>
                <a:effectLst/>
                <a:latin typeface="+mj-lt"/>
              </a:rPr>
              <a:t>J. Basanavičiaus pastangomis vyko organizuoti archeologiniai kasinėjimai įvairiose Lietuvos vietose, buvo pasipriešinta caro valdininkų bandymui Gedimino pilies bokštą panaudoti kaip miesto vandentiekio sistemos dalį. </a:t>
            </a:r>
            <a:endParaRPr lang="en-US" sz="2400" dirty="0">
              <a:solidFill>
                <a:schemeClr val="tx1"/>
              </a:solidFill>
              <a:latin typeface="+mj-lt"/>
            </a:endParaRPr>
          </a:p>
        </p:txBody>
      </p:sp>
      <p:pic>
        <p:nvPicPr>
          <p:cNvPr id="5" name="Picture 2">
            <a:extLst>
              <a:ext uri="{FF2B5EF4-FFF2-40B4-BE49-F238E27FC236}">
                <a16:creationId xmlns:a16="http://schemas.microsoft.com/office/drawing/2014/main" id="{A9B47D32-64B0-2D0D-5F2F-AF19DE4259A3}"/>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704850" y="867804"/>
            <a:ext cx="3709736" cy="5122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2373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6861-3C30-7E65-5AD9-D987FB3C5464}"/>
              </a:ext>
            </a:extLst>
          </p:cNvPr>
          <p:cNvSpPr>
            <a:spLocks noGrp="1"/>
          </p:cNvSpPr>
          <p:nvPr>
            <p:ph type="title"/>
          </p:nvPr>
        </p:nvSpPr>
        <p:spPr>
          <a:xfrm>
            <a:off x="924443" y="474646"/>
            <a:ext cx="10353762" cy="970450"/>
          </a:xfrm>
        </p:spPr>
        <p:txBody>
          <a:bodyPr/>
          <a:lstStyle/>
          <a:p>
            <a:r>
              <a:rPr lang="lt-LT" dirty="0">
                <a:solidFill>
                  <a:schemeClr val="tx1"/>
                </a:solidFill>
              </a:rPr>
              <a:t>Knygos puslapiai</a:t>
            </a:r>
          </a:p>
        </p:txBody>
      </p:sp>
      <p:pic>
        <p:nvPicPr>
          <p:cNvPr id="6" name="Content Placeholder 5">
            <a:extLst>
              <a:ext uri="{FF2B5EF4-FFF2-40B4-BE49-F238E27FC236}">
                <a16:creationId xmlns:a16="http://schemas.microsoft.com/office/drawing/2014/main" id="{BDB5F31B-4ED2-124E-3D93-D855F7C8027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6449" y="2126730"/>
            <a:ext cx="5078924" cy="3727137"/>
          </a:xfrm>
        </p:spPr>
      </p:pic>
      <p:sp>
        <p:nvSpPr>
          <p:cNvPr id="7" name="TextBox 6">
            <a:extLst>
              <a:ext uri="{FF2B5EF4-FFF2-40B4-BE49-F238E27FC236}">
                <a16:creationId xmlns:a16="http://schemas.microsoft.com/office/drawing/2014/main" id="{79509D35-13AE-7BEF-0280-E0AF27F38427}"/>
              </a:ext>
            </a:extLst>
          </p:cNvPr>
          <p:cNvSpPr txBox="1"/>
          <p:nvPr/>
        </p:nvSpPr>
        <p:spPr>
          <a:xfrm>
            <a:off x="924441" y="1606022"/>
            <a:ext cx="4622939" cy="800219"/>
          </a:xfrm>
          <a:prstGeom prst="rect">
            <a:avLst/>
          </a:prstGeom>
          <a:noFill/>
        </p:spPr>
        <p:txBody>
          <a:bodyPr wrap="square" rtlCol="0">
            <a:spAutoFit/>
          </a:bodyPr>
          <a:lstStyle/>
          <a:p>
            <a:pPr algn="ctr"/>
            <a:r>
              <a:rPr lang="lt-LT" sz="2800" b="0" i="0" dirty="0">
                <a:solidFill>
                  <a:schemeClr val="tx1"/>
                </a:solidFill>
                <a:effectLst/>
                <a:latin typeface="+mj-lt"/>
              </a:rPr>
              <a:t>Algirdas Julius Greimas</a:t>
            </a:r>
            <a:endParaRPr lang="lt-LT" sz="2800" dirty="0">
              <a:solidFill>
                <a:schemeClr val="tx1"/>
              </a:solidFill>
              <a:latin typeface="+mj-lt"/>
            </a:endParaRPr>
          </a:p>
          <a:p>
            <a:endParaRPr lang="lt-LT" dirty="0"/>
          </a:p>
        </p:txBody>
      </p:sp>
      <p:pic>
        <p:nvPicPr>
          <p:cNvPr id="14" name="Content Placeholder 13">
            <a:extLst>
              <a:ext uri="{FF2B5EF4-FFF2-40B4-BE49-F238E27FC236}">
                <a16:creationId xmlns:a16="http://schemas.microsoft.com/office/drawing/2014/main" id="{F76B54D1-779E-296A-8CF7-AB01B2771BAD}"/>
              </a:ext>
            </a:extLst>
          </p:cNvPr>
          <p:cNvPicPr>
            <a:picLocks noGrp="1" noChangeAspect="1"/>
          </p:cNvPicPr>
          <p:nvPr>
            <p:ph sz="half" idx="2"/>
          </p:nvPr>
        </p:nvPicPr>
        <p:blipFill>
          <a:blip r:embed="rId3"/>
          <a:stretch>
            <a:fillRect/>
          </a:stretch>
        </p:blipFill>
        <p:spPr>
          <a:xfrm rot="16200000">
            <a:off x="7224326" y="1319034"/>
            <a:ext cx="3727136" cy="5342530"/>
          </a:xfrm>
        </p:spPr>
      </p:pic>
      <p:sp>
        <p:nvSpPr>
          <p:cNvPr id="15" name="TextBox 14">
            <a:extLst>
              <a:ext uri="{FF2B5EF4-FFF2-40B4-BE49-F238E27FC236}">
                <a16:creationId xmlns:a16="http://schemas.microsoft.com/office/drawing/2014/main" id="{783C5A04-A7CB-D05A-9808-C115E381AA6C}"/>
              </a:ext>
            </a:extLst>
          </p:cNvPr>
          <p:cNvSpPr txBox="1"/>
          <p:nvPr/>
        </p:nvSpPr>
        <p:spPr>
          <a:xfrm>
            <a:off x="6404675" y="1606022"/>
            <a:ext cx="4862883" cy="523220"/>
          </a:xfrm>
          <a:prstGeom prst="rect">
            <a:avLst/>
          </a:prstGeom>
          <a:noFill/>
        </p:spPr>
        <p:txBody>
          <a:bodyPr wrap="square" rtlCol="0">
            <a:spAutoFit/>
          </a:bodyPr>
          <a:lstStyle/>
          <a:p>
            <a:pPr algn="ctr"/>
            <a:r>
              <a:rPr lang="lt-LT" sz="2800"/>
              <a:t>Antanas Mončys</a:t>
            </a:r>
          </a:p>
        </p:txBody>
      </p:sp>
      <p:sp>
        <p:nvSpPr>
          <p:cNvPr id="16" name="TextBox 15">
            <a:extLst>
              <a:ext uri="{FF2B5EF4-FFF2-40B4-BE49-F238E27FC236}">
                <a16:creationId xmlns:a16="http://schemas.microsoft.com/office/drawing/2014/main" id="{B2C614F8-2FAC-ABB7-8C42-4B81722C8466}"/>
              </a:ext>
            </a:extLst>
          </p:cNvPr>
          <p:cNvSpPr txBox="1"/>
          <p:nvPr/>
        </p:nvSpPr>
        <p:spPr>
          <a:xfrm>
            <a:off x="696449" y="5853867"/>
            <a:ext cx="1946945" cy="369332"/>
          </a:xfrm>
          <a:prstGeom prst="rect">
            <a:avLst/>
          </a:prstGeom>
          <a:noFill/>
        </p:spPr>
        <p:txBody>
          <a:bodyPr wrap="square" rtlCol="0">
            <a:spAutoFit/>
          </a:bodyPr>
          <a:lstStyle/>
          <a:p>
            <a:r>
              <a:rPr lang="lt-LT" dirty="0"/>
              <a:t>Aleksandra P.</a:t>
            </a:r>
          </a:p>
        </p:txBody>
      </p:sp>
      <p:sp>
        <p:nvSpPr>
          <p:cNvPr id="17" name="TextBox 16">
            <a:extLst>
              <a:ext uri="{FF2B5EF4-FFF2-40B4-BE49-F238E27FC236}">
                <a16:creationId xmlns:a16="http://schemas.microsoft.com/office/drawing/2014/main" id="{57FDDE8C-4B11-AC41-ED5A-F631AA6FBB98}"/>
              </a:ext>
            </a:extLst>
          </p:cNvPr>
          <p:cNvSpPr txBox="1"/>
          <p:nvPr/>
        </p:nvSpPr>
        <p:spPr>
          <a:xfrm>
            <a:off x="6416629" y="5867615"/>
            <a:ext cx="1205779" cy="369332"/>
          </a:xfrm>
          <a:prstGeom prst="rect">
            <a:avLst/>
          </a:prstGeom>
          <a:noFill/>
        </p:spPr>
        <p:txBody>
          <a:bodyPr wrap="none" rtlCol="0">
            <a:spAutoFit/>
          </a:bodyPr>
          <a:lstStyle/>
          <a:p>
            <a:r>
              <a:rPr lang="lt-LT" err="1"/>
              <a:t>Laurita</a:t>
            </a:r>
            <a:r>
              <a:rPr lang="lt-LT"/>
              <a:t> A.</a:t>
            </a:r>
          </a:p>
        </p:txBody>
      </p:sp>
    </p:spTree>
    <p:extLst>
      <p:ext uri="{BB962C8B-B14F-4D97-AF65-F5344CB8AC3E}">
        <p14:creationId xmlns:p14="http://schemas.microsoft.com/office/powerpoint/2010/main" val="940979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7A63-8775-3D2D-EFB6-1EED592A652A}"/>
              </a:ext>
            </a:extLst>
          </p:cNvPr>
          <p:cNvSpPr>
            <a:spLocks noGrp="1"/>
          </p:cNvSpPr>
          <p:nvPr>
            <p:ph type="title"/>
          </p:nvPr>
        </p:nvSpPr>
        <p:spPr>
          <a:xfrm>
            <a:off x="913794" y="489649"/>
            <a:ext cx="10353762" cy="970450"/>
          </a:xfrm>
        </p:spPr>
        <p:txBody>
          <a:bodyPr/>
          <a:lstStyle/>
          <a:p>
            <a:r>
              <a:rPr lang="lt-LT" dirty="0">
                <a:solidFill>
                  <a:schemeClr val="tx1"/>
                </a:solidFill>
              </a:rPr>
              <a:t>Knygos puslapiai</a:t>
            </a:r>
            <a:endParaRPr lang="lt-LT" dirty="0"/>
          </a:p>
        </p:txBody>
      </p:sp>
      <p:pic>
        <p:nvPicPr>
          <p:cNvPr id="2050" name="Picture 2">
            <a:extLst>
              <a:ext uri="{FF2B5EF4-FFF2-40B4-BE49-F238E27FC236}">
                <a16:creationId xmlns:a16="http://schemas.microsoft.com/office/drawing/2014/main" id="{4030D90A-41DD-4B2E-BE30-A4A11952695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rot="16200000">
            <a:off x="3903276" y="511579"/>
            <a:ext cx="4374797" cy="62718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15F6BD-A2EF-48B5-825E-65D6728D5B51}"/>
              </a:ext>
            </a:extLst>
          </p:cNvPr>
          <p:cNvSpPr txBox="1"/>
          <p:nvPr/>
        </p:nvSpPr>
        <p:spPr>
          <a:xfrm>
            <a:off x="2954755" y="5834896"/>
            <a:ext cx="1512916" cy="369332"/>
          </a:xfrm>
          <a:prstGeom prst="rect">
            <a:avLst/>
          </a:prstGeom>
          <a:noFill/>
        </p:spPr>
        <p:txBody>
          <a:bodyPr wrap="square" rtlCol="0">
            <a:spAutoFit/>
          </a:bodyPr>
          <a:lstStyle/>
          <a:p>
            <a:r>
              <a:rPr lang="en-US" dirty="0"/>
              <a:t>Paula S.</a:t>
            </a:r>
            <a:endParaRPr lang="lt-LT" dirty="0"/>
          </a:p>
        </p:txBody>
      </p:sp>
    </p:spTree>
    <p:extLst>
      <p:ext uri="{BB962C8B-B14F-4D97-AF65-F5344CB8AC3E}">
        <p14:creationId xmlns:p14="http://schemas.microsoft.com/office/powerpoint/2010/main" val="1297229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E7D41-A9BA-4087-8D03-24631FF68AC7}"/>
              </a:ext>
            </a:extLst>
          </p:cNvPr>
          <p:cNvSpPr>
            <a:spLocks noGrp="1"/>
          </p:cNvSpPr>
          <p:nvPr>
            <p:ph type="title"/>
          </p:nvPr>
        </p:nvSpPr>
        <p:spPr>
          <a:xfrm>
            <a:off x="919119" y="544483"/>
            <a:ext cx="10353762" cy="1044633"/>
          </a:xfrm>
        </p:spPr>
        <p:txBody>
          <a:bodyPr>
            <a:noAutofit/>
          </a:bodyPr>
          <a:lstStyle/>
          <a:p>
            <a:r>
              <a:rPr lang="lt-LT" dirty="0">
                <a:solidFill>
                  <a:schemeClr val="tx1"/>
                </a:solidFill>
              </a:rPr>
              <a:t>Meninė instaliacija</a:t>
            </a:r>
          </a:p>
        </p:txBody>
      </p:sp>
      <p:pic>
        <p:nvPicPr>
          <p:cNvPr id="5122" name="Picture 2" descr="No description available.">
            <a:extLst>
              <a:ext uri="{FF2B5EF4-FFF2-40B4-BE49-F238E27FC236}">
                <a16:creationId xmlns:a16="http://schemas.microsoft.com/office/drawing/2014/main" id="{769B2941-A981-44E4-B4CC-F286784E3E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4571" y="2064473"/>
            <a:ext cx="5742858" cy="40592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923703-8EA9-4384-9858-B6D239AA88F7}"/>
              </a:ext>
            </a:extLst>
          </p:cNvPr>
          <p:cNvSpPr txBox="1"/>
          <p:nvPr/>
        </p:nvSpPr>
        <p:spPr>
          <a:xfrm>
            <a:off x="4579232" y="1565563"/>
            <a:ext cx="3980873" cy="800219"/>
          </a:xfrm>
          <a:prstGeom prst="rect">
            <a:avLst/>
          </a:prstGeom>
          <a:noFill/>
        </p:spPr>
        <p:txBody>
          <a:bodyPr wrap="square" rtlCol="0">
            <a:spAutoFit/>
          </a:bodyPr>
          <a:lstStyle/>
          <a:p>
            <a:r>
              <a:rPr lang="lt-LT" sz="2800" b="0" i="0" dirty="0">
                <a:effectLst/>
                <a:latin typeface="Linux Libertine"/>
              </a:rPr>
              <a:t>Pranciškus Skorina</a:t>
            </a:r>
          </a:p>
          <a:p>
            <a:endParaRPr lang="lt-LT" dirty="0"/>
          </a:p>
        </p:txBody>
      </p:sp>
      <p:sp>
        <p:nvSpPr>
          <p:cNvPr id="5" name="TextBox 4">
            <a:extLst>
              <a:ext uri="{FF2B5EF4-FFF2-40B4-BE49-F238E27FC236}">
                <a16:creationId xmlns:a16="http://schemas.microsoft.com/office/drawing/2014/main" id="{0D370D58-9E4C-4D6B-B602-086C436EADAA}"/>
              </a:ext>
            </a:extLst>
          </p:cNvPr>
          <p:cNvSpPr txBox="1"/>
          <p:nvPr/>
        </p:nvSpPr>
        <p:spPr>
          <a:xfrm>
            <a:off x="3224571" y="6128851"/>
            <a:ext cx="4563688" cy="369332"/>
          </a:xfrm>
          <a:prstGeom prst="rect">
            <a:avLst/>
          </a:prstGeom>
          <a:noFill/>
        </p:spPr>
        <p:txBody>
          <a:bodyPr wrap="square" rtlCol="0">
            <a:spAutoFit/>
          </a:bodyPr>
          <a:lstStyle/>
          <a:p>
            <a:r>
              <a:rPr lang="lt-LT" dirty="0"/>
              <a:t>Nika M.     Jogailė D.     Austėja Ž.</a:t>
            </a:r>
          </a:p>
        </p:txBody>
      </p:sp>
    </p:spTree>
    <p:extLst>
      <p:ext uri="{BB962C8B-B14F-4D97-AF65-F5344CB8AC3E}">
        <p14:creationId xmlns:p14="http://schemas.microsoft.com/office/powerpoint/2010/main" val="324135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1647</TotalTime>
  <Words>496</Words>
  <Application>Microsoft Office PowerPoint</Application>
  <PresentationFormat>Widescreen</PresentationFormat>
  <Paragraphs>42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Calisto MT</vt:lpstr>
      <vt:lpstr>Linux Libertine</vt:lpstr>
      <vt:lpstr>Wingdings 2</vt:lpstr>
      <vt:lpstr>Slate</vt:lpstr>
      <vt:lpstr>Vilniaus Užupio gimnazija  projektas „Epochų ratu. Lietuviai pasaulyje“ „Lietuviai Europoje“ 2c klasė  </vt:lpstr>
      <vt:lpstr>Projekto „Epochų ratu. Lietuviai Europoje“ darbo tikslas</vt:lpstr>
      <vt:lpstr>Lietuviai Europoje</vt:lpstr>
      <vt:lpstr>Antanas Maceina</vt:lpstr>
      <vt:lpstr>Raminta Šerkšnytė</vt:lpstr>
      <vt:lpstr>Jonas Basanavičius</vt:lpstr>
      <vt:lpstr>Knygos puslapiai</vt:lpstr>
      <vt:lpstr>Knygos puslapiai</vt:lpstr>
      <vt:lpstr>Meninė instaliacija</vt:lpstr>
      <vt:lpstr>Foto koliažas</vt:lpstr>
      <vt:lpstr>Lankstinukas lietuvių ir užsienio kalba</vt:lpstr>
      <vt:lpstr>Lankstinukas lietuvių ir užsienio kalba</vt:lpstr>
      <vt:lpstr>Pasirinktos asmenybės  biografijos komiksas</vt:lpstr>
      <vt:lpstr>Išvados</vt:lpstr>
      <vt:lpstr>Literatūriniai šaltiniai</vt:lpstr>
      <vt:lpstr>Ačiū už dėmesį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Vilniaus Užupio gimnazija  projektas „Epochų ratu. Lietuviai pasaulyje“ „Lietuviai Europoje“ 2c klasė</dc:title>
  <dc:creator>Windows User</dc:creator>
  <cp:lastModifiedBy>Domantas Juodkazis</cp:lastModifiedBy>
  <cp:revision>5</cp:revision>
  <dcterms:created xsi:type="dcterms:W3CDTF">2022-05-23T08:58:32Z</dcterms:created>
  <dcterms:modified xsi:type="dcterms:W3CDTF">2022-05-24T21:59:13Z</dcterms:modified>
</cp:coreProperties>
</file>